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52" roundtripDataSignature="AMtx7mjK7siSszmSzkVsDAUUZaSweJHv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CA503B-4B40-4221-B367-BB7FBFEC76F3}">
  <a:tblStyle styleId="{27CA503B-4B40-4221-B367-BB7FBFEC76F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9EBDE95-D098-4C01-AF72-397FF61F0CC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73a0be1b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192" name="Google Shape;192;g2f73a0be1bb_2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73a0be1bb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f73a0be1b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208" name="Google Shape;208;g2f73a0be1bb_0_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73a0be1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234" name="Google Shape;234;g2f73a0be1bb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73a0be1bb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f73a0be1b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248" name="Google Shape;248;g2f73a0be1bb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73a0be1bb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f73a0be1b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256" name="Google Shape;256;g2f73a0be1bb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76942ba32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076942ba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273" name="Google Shape;273;g3076942ba32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ba6c21b34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0ba6c21b3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287" name="Google Shape;287;g30ba6c21b34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73a0be1b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294" name="Google Shape;294;g2f73a0be1bb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a4d190e7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07" name="Google Shape;307;g31a4d190e73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76942ba32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3076942ba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17" name="Google Shape;317;g3076942ba32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ba6c21b34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0ba6c21b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28" name="Google Shape;328;g30ba6c21b34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73a0be1bb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f73a0be1b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37" name="Google Shape;337;g2f73a0be1bb_0_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a4d190e73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1a4d190e7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49" name="Google Shape;349;g31a4d190e73_0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76942ba32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076942ba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59" name="Google Shape;359;g3076942ba32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ba6c21b34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30ba6c21b3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69" name="Google Shape;369;g30ba6c21b34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73a0be1b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77" name="Google Shape;377;g2f73a0be1bb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a4d190e7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90" name="Google Shape;390;g31a4d190e73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76942ba32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076942ba3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00" name="Google Shape;400;g3076942ba32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ba6c21b34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0ba6c21b3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10" name="Google Shape;410;g30ba6c21b34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73a0be1bb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f73a0be1b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20" name="Google Shape;420;g2f73a0be1bb_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a4d190e73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31a4d190e7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38" name="Google Shape;438;g31a4d190e73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68c4d4cfb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68c4d4c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48" name="Google Shape;448;g3168c4d4cfb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0ba6c21b34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30ba6c21b3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56" name="Google Shape;456;g30ba6c21b34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73a0be1b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65" name="Google Shape;465;g2f73a0be1bb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a4d190e7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80" name="Google Shape;480;g31a4d190e73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68c4d4cfb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68c4d4c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90" name="Google Shape;490;g3168c4d4cfb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2dd8b450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12dd8b45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500" name="Google Shape;500;g312dd8b450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f73a0be1bb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f73a0be1b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511" name="Google Shape;511;g2f73a0be1bb_0_1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99455cde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522" name="Google Shape;522;g3099455cde9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d282b6521d4bab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7d282b6521d4bab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533" name="Google Shape;533;g7d282b6521d4bab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141" name="Google Shape;141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f73a0be1b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</a:t>
            </a:r>
            <a:endParaRPr/>
          </a:p>
        </p:txBody>
      </p:sp>
      <p:sp>
        <p:nvSpPr>
          <p:cNvPr id="541" name="Google Shape;541;g2f73a0be1bb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64eb311f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64eb311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Carlos</a:t>
            </a:r>
            <a:endParaRPr/>
          </a:p>
        </p:txBody>
      </p:sp>
      <p:sp>
        <p:nvSpPr>
          <p:cNvPr id="549" name="Google Shape;549;g3164eb311f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b018454dd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b018454d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Carlos</a:t>
            </a:r>
            <a:endParaRPr/>
          </a:p>
        </p:txBody>
      </p:sp>
      <p:sp>
        <p:nvSpPr>
          <p:cNvPr id="557" name="Google Shape;557;g31b018454dd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076942ba32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076942ba3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5min (Carlos)</a:t>
            </a:r>
            <a:endParaRPr/>
          </a:p>
        </p:txBody>
      </p:sp>
      <p:sp>
        <p:nvSpPr>
          <p:cNvPr id="565" name="Google Shape;565;g3076942ba32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f7ec9282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Todos</a:t>
            </a:r>
            <a:endParaRPr/>
          </a:p>
        </p:txBody>
      </p:sp>
      <p:sp>
        <p:nvSpPr>
          <p:cNvPr id="570" name="Google Shape;570;g2f7ec928215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73a0be1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150" name="Google Shape;150;g2f73a0be1bb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73a0be1bb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f73a0be1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159" name="Google Shape;159;g2f73a0be1bb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73a0be1b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169" name="Google Shape;169;g2f73a0be1bb_2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76942ba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176" name="Google Shape;176;g3076942ba3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73a0be1bb_2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f73a0be1b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184" name="Google Shape;184;g2f73a0be1bb_2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/>
          <p:nvPr>
            <p:ph type="ctrTitle"/>
          </p:nvPr>
        </p:nvSpPr>
        <p:spPr>
          <a:xfrm>
            <a:off x="5004048" y="3895799"/>
            <a:ext cx="3960440" cy="1909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/>
          <p:nvPr>
            <p:ph idx="10" type="dt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395536" y="1196752"/>
            <a:ext cx="8402525" cy="5169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type="title"/>
          </p:nvPr>
        </p:nvSpPr>
        <p:spPr>
          <a:xfrm>
            <a:off x="179512" y="4639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1"/>
          <p:cNvSpPr txBox="1"/>
          <p:nvPr>
            <p:ph type="title"/>
          </p:nvPr>
        </p:nvSpPr>
        <p:spPr>
          <a:xfrm>
            <a:off x="179512" y="4639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395536" y="1196752"/>
            <a:ext cx="8402525" cy="5169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/>
          <p:nvPr>
            <p:ph type="ctrTitle"/>
          </p:nvPr>
        </p:nvSpPr>
        <p:spPr>
          <a:xfrm>
            <a:off x="899592" y="2420888"/>
            <a:ext cx="4824536" cy="230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b="0" i="0" sz="3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48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52.pn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5474300" y="4268075"/>
            <a:ext cx="36003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000"/>
              <a:buFont typeface="Gulimche"/>
              <a:buNone/>
            </a:pPr>
            <a:r>
              <a:rPr lang="en-US" sz="5000"/>
              <a:t>MachineTrek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000"/>
              <a:buFont typeface="Gulimche"/>
              <a:buNone/>
            </a:pPr>
            <a:r>
              <a:t/>
            </a:r>
            <a:endParaRPr b="1"/>
          </a:p>
        </p:txBody>
      </p:sp>
      <p:sp>
        <p:nvSpPr>
          <p:cNvPr id="57" name="Google Shape;57;p1"/>
          <p:cNvSpPr/>
          <p:nvPr/>
        </p:nvSpPr>
        <p:spPr>
          <a:xfrm>
            <a:off x="5004050" y="5621173"/>
            <a:ext cx="36003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Integrantes: </a:t>
            </a:r>
            <a:endParaRPr b="0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María-José Aceituno</a:t>
            </a:r>
            <a:endParaRPr b="0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Josué Ávila</a:t>
            </a:r>
            <a:endParaRPr b="0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Carlos Kohler</a:t>
            </a:r>
            <a:b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599" y="4337075"/>
            <a:ext cx="835475" cy="8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73a0be1bb_2_28"/>
          <p:cNvSpPr txBox="1"/>
          <p:nvPr>
            <p:ph idx="1" type="body"/>
          </p:nvPr>
        </p:nvSpPr>
        <p:spPr>
          <a:xfrm>
            <a:off x="624883" y="5072677"/>
            <a:ext cx="220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Scrum Master/Developer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5" name="Google Shape;195;g2f73a0be1bb_2_28"/>
          <p:cNvSpPr txBox="1"/>
          <p:nvPr>
            <p:ph type="title"/>
          </p:nvPr>
        </p:nvSpPr>
        <p:spPr>
          <a:xfrm>
            <a:off x="855062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Roles</a:t>
            </a:r>
            <a:endParaRPr/>
          </a:p>
        </p:txBody>
      </p:sp>
      <p:sp>
        <p:nvSpPr>
          <p:cNvPr id="196" name="Google Shape;196;g2f73a0be1bb_2_28"/>
          <p:cNvSpPr txBox="1"/>
          <p:nvPr>
            <p:ph idx="1" type="body"/>
          </p:nvPr>
        </p:nvSpPr>
        <p:spPr>
          <a:xfrm>
            <a:off x="6758100" y="4969775"/>
            <a:ext cx="1117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Developer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7" name="Google Shape;197;g2f73a0be1bb_2_28"/>
          <p:cNvSpPr txBox="1"/>
          <p:nvPr>
            <p:ph idx="1" type="body"/>
          </p:nvPr>
        </p:nvSpPr>
        <p:spPr>
          <a:xfrm>
            <a:off x="3271500" y="2912400"/>
            <a:ext cx="2601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Product Owner/Developer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8" name="Google Shape;198;g2f73a0be1bb_2_28"/>
          <p:cNvSpPr txBox="1"/>
          <p:nvPr>
            <p:ph idx="1" type="body"/>
          </p:nvPr>
        </p:nvSpPr>
        <p:spPr>
          <a:xfrm>
            <a:off x="854075" y="5460375"/>
            <a:ext cx="174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1400"/>
              <a:t>María-José Aceituno</a:t>
            </a:r>
            <a:endParaRPr sz="1400"/>
          </a:p>
        </p:txBody>
      </p:sp>
      <p:sp>
        <p:nvSpPr>
          <p:cNvPr id="199" name="Google Shape;199;g2f73a0be1bb_2_28"/>
          <p:cNvSpPr txBox="1"/>
          <p:nvPr>
            <p:ph idx="1" type="body"/>
          </p:nvPr>
        </p:nvSpPr>
        <p:spPr>
          <a:xfrm>
            <a:off x="3912750" y="3356100"/>
            <a:ext cx="13185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1400"/>
              <a:t>Carlos Kohler</a:t>
            </a:r>
            <a:endParaRPr sz="1400"/>
          </a:p>
        </p:txBody>
      </p:sp>
      <p:pic>
        <p:nvPicPr>
          <p:cNvPr id="200" name="Google Shape;200;g2f73a0be1bb_2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050" y="3335750"/>
            <a:ext cx="1590000" cy="1590000"/>
          </a:xfrm>
          <a:prstGeom prst="ellipse">
            <a:avLst/>
          </a:prstGeom>
          <a:solidFill>
            <a:srgbClr val="88888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g2f73a0be1bb_2_28"/>
          <p:cNvSpPr txBox="1"/>
          <p:nvPr>
            <p:ph idx="1" type="body"/>
          </p:nvPr>
        </p:nvSpPr>
        <p:spPr>
          <a:xfrm>
            <a:off x="6758100" y="5343700"/>
            <a:ext cx="1117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1400"/>
              <a:t>Josué Ávila</a:t>
            </a:r>
            <a:endParaRPr sz="1400"/>
          </a:p>
        </p:txBody>
      </p:sp>
      <p:pic>
        <p:nvPicPr>
          <p:cNvPr id="202" name="Google Shape;202;g2f73a0be1bb_2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7650" y="3348650"/>
            <a:ext cx="1538100" cy="1564200"/>
          </a:xfrm>
          <a:prstGeom prst="ellipse">
            <a:avLst/>
          </a:prstGeom>
          <a:solidFill>
            <a:srgbClr val="88888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g2f73a0be1bb_2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8300" y="1222923"/>
            <a:ext cx="1590000" cy="15900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g2f73a0be1bb_2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73a0be1bb_0_65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Evidencias</a:t>
            </a:r>
            <a:endParaRPr/>
          </a:p>
        </p:txBody>
      </p:sp>
      <p:pic>
        <p:nvPicPr>
          <p:cNvPr id="211" name="Google Shape;211;g2f73a0be1bb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f73a0be1bb_0_65"/>
          <p:cNvSpPr/>
          <p:nvPr/>
        </p:nvSpPr>
        <p:spPr>
          <a:xfrm>
            <a:off x="778250" y="1413100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Épicas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2f73a0be1bb_0_65"/>
          <p:cNvSpPr/>
          <p:nvPr/>
        </p:nvSpPr>
        <p:spPr>
          <a:xfrm>
            <a:off x="778250" y="2403700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n-US" sz="2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Historias de Usuario</a:t>
            </a:r>
            <a:endParaRPr b="0" i="0" sz="12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2f73a0be1bb_0_65"/>
          <p:cNvSpPr/>
          <p:nvPr/>
        </p:nvSpPr>
        <p:spPr>
          <a:xfrm>
            <a:off x="778250" y="3394288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Minuta Daily Meeting</a:t>
            </a:r>
            <a:endParaRPr b="0" i="0" sz="9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2f73a0be1bb_0_65"/>
          <p:cNvSpPr/>
          <p:nvPr/>
        </p:nvSpPr>
        <p:spPr>
          <a:xfrm>
            <a:off x="778250" y="4384875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b="0" i="0" sz="12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2f73a0be1bb_0_65"/>
          <p:cNvSpPr/>
          <p:nvPr/>
        </p:nvSpPr>
        <p:spPr>
          <a:xfrm>
            <a:off x="778250" y="5375475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Sprint Backlog</a:t>
            </a:r>
            <a:endParaRPr b="0" i="0" sz="12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2f73a0be1bb_0_65"/>
          <p:cNvSpPr/>
          <p:nvPr/>
        </p:nvSpPr>
        <p:spPr>
          <a:xfrm>
            <a:off x="5064500" y="1371600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KanBan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2f73a0be1bb_0_65"/>
          <p:cNvSpPr/>
          <p:nvPr/>
        </p:nvSpPr>
        <p:spPr>
          <a:xfrm>
            <a:off x="5064500" y="2362200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Sprint Review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2f73a0be1bb_0_65"/>
          <p:cNvSpPr/>
          <p:nvPr/>
        </p:nvSpPr>
        <p:spPr>
          <a:xfrm>
            <a:off x="5064500" y="3394288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Sprint Retrospective (Post Mortem)</a:t>
            </a:r>
            <a:endParaRPr b="0" i="0" sz="11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g2f73a0be1bb_0_65"/>
          <p:cNvSpPr/>
          <p:nvPr/>
        </p:nvSpPr>
        <p:spPr>
          <a:xfrm>
            <a:off x="5064500" y="4343375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Incremento (Software)</a:t>
            </a:r>
            <a:endParaRPr b="0" i="0" sz="9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g2f73a0be1bb_0_65"/>
          <p:cNvSpPr/>
          <p:nvPr/>
        </p:nvSpPr>
        <p:spPr>
          <a:xfrm>
            <a:off x="5064500" y="5333975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Burndown Chart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" name="Google Shape;222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075" y="250882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5400" y="151822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075" y="3499413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075" y="4490000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750" y="147672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750" y="541697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075" y="558572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750" y="2488063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750" y="356302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750" y="4469250"/>
            <a:ext cx="586575" cy="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73a0be1bb_0_71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Épicas</a:t>
            </a:r>
            <a:endParaRPr/>
          </a:p>
        </p:txBody>
      </p:sp>
      <p:pic>
        <p:nvPicPr>
          <p:cNvPr id="237" name="Google Shape;237;g2f73a0be1bb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f73a0be1bb_0_71"/>
          <p:cNvSpPr/>
          <p:nvPr/>
        </p:nvSpPr>
        <p:spPr>
          <a:xfrm>
            <a:off x="1121850" y="723150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usuarios y empresas pueden crear y gestionar sus cuentas y credenciales.</a:t>
            </a:r>
            <a:endParaRPr b="0" i="0" sz="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g2f73a0be1bb_0_71"/>
          <p:cNvSpPr/>
          <p:nvPr/>
        </p:nvSpPr>
        <p:spPr>
          <a:xfrm>
            <a:off x="1121850" y="1612050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usuarios registrados y no registrados pueden realizar búsqueda y filtrado de Activos.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2f73a0be1bb_0_71"/>
          <p:cNvSpPr/>
          <p:nvPr/>
        </p:nvSpPr>
        <p:spPr>
          <a:xfrm>
            <a:off x="1121850" y="2483988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 usuario, sea empresa o persona natural, puede colocar o solicitar un vehículo o maquinaria en arriendo.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2f73a0be1bb_0_71"/>
          <p:cNvSpPr/>
          <p:nvPr/>
        </p:nvSpPr>
        <p:spPr>
          <a:xfrm>
            <a:off x="1121850" y="3346125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usuarios pueden solicitar cotizaciones de acuerdo a los valores establecidos por el arrendatario.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g2f73a0be1bb_0_71"/>
          <p:cNvSpPr/>
          <p:nvPr/>
        </p:nvSpPr>
        <p:spPr>
          <a:xfrm>
            <a:off x="1121850" y="4226538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usuarios pueden realizar y consultar las opiniones y valoraciones de un producto.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g2f73a0be1bb_0_71"/>
          <p:cNvSpPr/>
          <p:nvPr/>
        </p:nvSpPr>
        <p:spPr>
          <a:xfrm>
            <a:off x="1121850" y="5080200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usuarios pueden administrar la disponibilidad de sus activos.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2f73a0be1bb_0_71"/>
          <p:cNvSpPr/>
          <p:nvPr/>
        </p:nvSpPr>
        <p:spPr>
          <a:xfrm>
            <a:off x="1121850" y="5969100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Empresas y usuarios deben contar con acceso a servicio al cliente.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73a0be1bb_0_76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Product Backlog</a:t>
            </a:r>
            <a:endParaRPr/>
          </a:p>
        </p:txBody>
      </p:sp>
      <p:pic>
        <p:nvPicPr>
          <p:cNvPr id="251" name="Google Shape;251;g2f73a0be1bb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f73a0be1bb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325" y="801450"/>
            <a:ext cx="7183342" cy="60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f73a0be1bb_0_87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0</a:t>
            </a:r>
            <a:endParaRPr/>
          </a:p>
        </p:txBody>
      </p:sp>
      <p:sp>
        <p:nvSpPr>
          <p:cNvPr id="259" name="Google Shape;259;g2f73a0be1bb_0_87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rPr lang="en-US" sz="2400"/>
              <a:t>Planificación y preparación de Entorno.</a:t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rPr lang="en-US" sz="2400"/>
              <a:t>Plazo: 1 Semana.</a:t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rPr lang="en-US" sz="2400"/>
              <a:t>9 de Septiembre -13 de Septiembre</a:t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rPr lang="en-US" sz="2400"/>
              <a:t>Resultado: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Avance.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Sprint Review</a:t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</p:txBody>
      </p:sp>
      <p:sp>
        <p:nvSpPr>
          <p:cNvPr id="260" name="Google Shape;260;g2f73a0be1bb_0_87"/>
          <p:cNvSpPr/>
          <p:nvPr/>
        </p:nvSpPr>
        <p:spPr>
          <a:xfrm>
            <a:off x="5353666" y="1499700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Preparación de Entorno de desarrollo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2f73a0be1bb_0_87"/>
          <p:cNvSpPr/>
          <p:nvPr/>
        </p:nvSpPr>
        <p:spPr>
          <a:xfrm>
            <a:off x="5353666" y="2664217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Generación de política de desarrollo seguro.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2f73a0be1bb_0_87"/>
          <p:cNvSpPr/>
          <p:nvPr/>
        </p:nvSpPr>
        <p:spPr>
          <a:xfrm>
            <a:off x="5353680" y="3845387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Backlog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g2f73a0be1bb_0_87"/>
          <p:cNvSpPr/>
          <p:nvPr/>
        </p:nvSpPr>
        <p:spPr>
          <a:xfrm>
            <a:off x="5353677" y="5026543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Arquitectura General y modelamiento de sistemas.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4" name="Google Shape;264;g2f73a0be1bb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f73a0be1bb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175" y="119675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f73a0be1bb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175" y="2358562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f73a0be1bb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175" y="353140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f73a0be1bb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175" y="4704250"/>
            <a:ext cx="626500" cy="6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f73a0be1bb_0_87"/>
          <p:cNvSpPr/>
          <p:nvPr/>
        </p:nvSpPr>
        <p:spPr>
          <a:xfrm>
            <a:off x="502625" y="4969600"/>
            <a:ext cx="2098800" cy="12978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0.1(políticas)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0.2(estructura)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76942ba32_0_8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0</a:t>
            </a:r>
            <a:endParaRPr/>
          </a:p>
        </p:txBody>
      </p:sp>
      <p:pic>
        <p:nvPicPr>
          <p:cNvPr id="276" name="Google Shape;276;g3076942ba32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g3076942ba32_0_8"/>
          <p:cNvGrpSpPr/>
          <p:nvPr/>
        </p:nvGrpSpPr>
        <p:grpSpPr>
          <a:xfrm>
            <a:off x="470388" y="1130090"/>
            <a:ext cx="3603772" cy="5312436"/>
            <a:chOff x="5573100" y="1741753"/>
            <a:chExt cx="2589475" cy="3335491"/>
          </a:xfrm>
        </p:grpSpPr>
        <p:pic>
          <p:nvPicPr>
            <p:cNvPr id="278" name="Google Shape;278;g3076942ba32_0_8"/>
            <p:cNvPicPr preferRelativeResize="0"/>
            <p:nvPr/>
          </p:nvPicPr>
          <p:blipFill rotWithShape="1">
            <a:blip r:embed="rId4">
              <a:alphaModFix/>
            </a:blip>
            <a:srcRect b="48519" l="0" r="0" t="0"/>
            <a:stretch/>
          </p:blipFill>
          <p:spPr>
            <a:xfrm>
              <a:off x="5573100" y="1741753"/>
              <a:ext cx="2589475" cy="256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g3076942ba32_0_8"/>
            <p:cNvPicPr preferRelativeResize="0"/>
            <p:nvPr/>
          </p:nvPicPr>
          <p:blipFill rotWithShape="1">
            <a:blip r:embed="rId4">
              <a:alphaModFix/>
            </a:blip>
            <a:srcRect b="0" l="0" r="0" t="88833"/>
            <a:stretch/>
          </p:blipFill>
          <p:spPr>
            <a:xfrm>
              <a:off x="5573100" y="4519919"/>
              <a:ext cx="2589475" cy="55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g3076942ba32_0_8"/>
            <p:cNvPicPr preferRelativeResize="0"/>
            <p:nvPr/>
          </p:nvPicPr>
          <p:blipFill rotWithShape="1">
            <a:blip r:embed="rId4">
              <a:alphaModFix/>
            </a:blip>
            <a:srcRect b="35240" l="0" r="0" t="57842"/>
            <a:stretch/>
          </p:blipFill>
          <p:spPr>
            <a:xfrm>
              <a:off x="5573100" y="4256500"/>
              <a:ext cx="2589475" cy="345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g3076942ba32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5113" y="990713"/>
            <a:ext cx="2447925" cy="5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076942ba32_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0925" y="990725"/>
            <a:ext cx="16174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3076942ba32_0_8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ba6c21b34_0_4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0</a:t>
            </a:r>
            <a:endParaRPr/>
          </a:p>
        </p:txBody>
      </p:sp>
      <p:pic>
        <p:nvPicPr>
          <p:cNvPr id="290" name="Google Shape;290;g30ba6c21b34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0ba6c21b34_0_4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801439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73a0be1bb_0_93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Desarrollo Inicial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1 Semana.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16 de Septiembre - 20 de Septiembre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Avance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Sprint Review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297" name="Google Shape;297;g2f73a0be1bb_0_93"/>
          <p:cNvSpPr txBox="1"/>
          <p:nvPr>
            <p:ph type="title"/>
          </p:nvPr>
        </p:nvSpPr>
        <p:spPr>
          <a:xfrm>
            <a:off x="842587" y="-1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1</a:t>
            </a:r>
            <a:endParaRPr/>
          </a:p>
        </p:txBody>
      </p:sp>
      <p:sp>
        <p:nvSpPr>
          <p:cNvPr id="298" name="Google Shape;298;g2f73a0be1bb_0_93"/>
          <p:cNvSpPr/>
          <p:nvPr/>
        </p:nvSpPr>
        <p:spPr>
          <a:xfrm>
            <a:off x="5426441" y="176668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Creación de Contenedores y Dockerfile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2f73a0be1bb_0_93"/>
          <p:cNvSpPr/>
          <p:nvPr/>
        </p:nvSpPr>
        <p:spPr>
          <a:xfrm>
            <a:off x="5426441" y="2999563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Desarrollo Modulo Home y Nosotros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2f73a0be1bb_0_93"/>
          <p:cNvSpPr/>
          <p:nvPr/>
        </p:nvSpPr>
        <p:spPr>
          <a:xfrm>
            <a:off x="5426441" y="4232450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Desarrollo de Módulo de Producto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g2f73a0be1bb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f73a0be1bb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4950" y="143190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f73a0be1bb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4950" y="392170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f73a0be1bb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4950" y="2688850"/>
            <a:ext cx="626500" cy="6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a4d190e73_0_31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310" name="Google Shape;310;g31a4d190e73_0_31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1 (Historias de usuario e Impediment Log)</a:t>
            </a:r>
            <a:endParaRPr/>
          </a:p>
        </p:txBody>
      </p:sp>
      <p:pic>
        <p:nvPicPr>
          <p:cNvPr id="311" name="Google Shape;311;g31a4d190e73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1a4d190e73_0_31"/>
          <p:cNvSpPr/>
          <p:nvPr/>
        </p:nvSpPr>
        <p:spPr>
          <a:xfrm>
            <a:off x="718125" y="1196750"/>
            <a:ext cx="2710800" cy="2369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1.1 (UI/UX)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1.2  (producto)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1.3  (Home y Nosotros)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31a4d190e73_0_31"/>
          <p:cNvPicPr preferRelativeResize="0"/>
          <p:nvPr/>
        </p:nvPicPr>
        <p:blipFill rotWithShape="1">
          <a:blip r:embed="rId4">
            <a:alphaModFix/>
          </a:blip>
          <a:srcRect b="48572" l="0" r="9297" t="0"/>
          <a:stretch/>
        </p:blipFill>
        <p:spPr>
          <a:xfrm>
            <a:off x="191188" y="4279900"/>
            <a:ext cx="8811068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76942ba32_0_14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1</a:t>
            </a:r>
            <a:endParaRPr/>
          </a:p>
        </p:txBody>
      </p:sp>
      <p:pic>
        <p:nvPicPr>
          <p:cNvPr id="320" name="Google Shape;320;g3076942ba32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076942ba32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5" y="1855452"/>
            <a:ext cx="6560825" cy="485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2" name="Google Shape;322;g3076942ba32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3226" y="3349526"/>
            <a:ext cx="3575525" cy="177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3" name="Google Shape;323;g3076942ba32_0_14"/>
          <p:cNvPicPr preferRelativeResize="0"/>
          <p:nvPr/>
        </p:nvPicPr>
        <p:blipFill rotWithShape="1">
          <a:blip r:embed="rId6">
            <a:alphaModFix/>
          </a:blip>
          <a:srcRect b="1943" l="0" r="0" t="332"/>
          <a:stretch/>
        </p:blipFill>
        <p:spPr>
          <a:xfrm>
            <a:off x="3723250" y="864525"/>
            <a:ext cx="5257101" cy="2484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24" name="Google Shape;324;g3076942ba32_0_14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 rot="3704201">
            <a:off x="3374586" y="847870"/>
            <a:ext cx="2394807" cy="415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Tabla de contenidos</a:t>
            </a:r>
            <a:endParaRPr b="1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2"/>
          <p:cNvGrpSpPr/>
          <p:nvPr/>
        </p:nvGrpSpPr>
        <p:grpSpPr>
          <a:xfrm>
            <a:off x="431799" y="64314"/>
            <a:ext cx="2924036" cy="700200"/>
            <a:chOff x="4573237" y="1221193"/>
            <a:chExt cx="2924036" cy="700200"/>
          </a:xfrm>
        </p:grpSpPr>
        <p:sp>
          <p:nvSpPr>
            <p:cNvPr id="65" name="Google Shape;65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4675488" y="1315442"/>
              <a:ext cx="2821785" cy="461700"/>
              <a:chOff x="5276804" y="2217852"/>
              <a:chExt cx="2821785" cy="461700"/>
            </a:xfrm>
          </p:grpSpPr>
          <p:sp>
            <p:nvSpPr>
              <p:cNvPr id="67" name="Google Shape;67;p2"/>
              <p:cNvSpPr txBox="1"/>
              <p:nvPr/>
            </p:nvSpPr>
            <p:spPr>
              <a:xfrm>
                <a:off x="5944589" y="2302496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Contexto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 txBox="1"/>
              <p:nvPr/>
            </p:nvSpPr>
            <p:spPr>
              <a:xfrm>
                <a:off x="5276804" y="2217852"/>
                <a:ext cx="508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01</a:t>
                </a:r>
                <a:endParaRPr b="1" i="0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" name="Google Shape;69;p2"/>
          <p:cNvGrpSpPr/>
          <p:nvPr/>
        </p:nvGrpSpPr>
        <p:grpSpPr>
          <a:xfrm>
            <a:off x="1736477" y="541496"/>
            <a:ext cx="2906911" cy="719456"/>
            <a:chOff x="4573237" y="1221193"/>
            <a:chExt cx="2906911" cy="719456"/>
          </a:xfrm>
        </p:grpSpPr>
        <p:sp>
          <p:nvSpPr>
            <p:cNvPr id="70" name="Google Shape;70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4675488" y="1315442"/>
              <a:ext cx="2804660" cy="625207"/>
              <a:chOff x="5276804" y="2217852"/>
              <a:chExt cx="2804660" cy="625207"/>
            </a:xfrm>
          </p:grpSpPr>
          <p:sp>
            <p:nvSpPr>
              <p:cNvPr id="72" name="Google Shape;72;p2"/>
              <p:cNvSpPr txBox="1"/>
              <p:nvPr/>
            </p:nvSpPr>
            <p:spPr>
              <a:xfrm>
                <a:off x="5927464" y="2319859"/>
                <a:ext cx="2154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Problema y </a:t>
                </a:r>
                <a:endParaRPr b="1" i="0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Necesidad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02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" name="Google Shape;74;p2"/>
          <p:cNvGrpSpPr/>
          <p:nvPr/>
        </p:nvGrpSpPr>
        <p:grpSpPr>
          <a:xfrm>
            <a:off x="440355" y="1053090"/>
            <a:ext cx="2906911" cy="700308"/>
            <a:chOff x="4573237" y="1221193"/>
            <a:chExt cx="2906911" cy="700308"/>
          </a:xfrm>
        </p:grpSpPr>
        <p:sp>
          <p:nvSpPr>
            <p:cNvPr id="75" name="Google Shape;75;p2"/>
            <p:cNvSpPr/>
            <p:nvPr/>
          </p:nvSpPr>
          <p:spPr>
            <a:xfrm>
              <a:off x="4573237" y="1221193"/>
              <a:ext cx="700427" cy="700308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77" name="Google Shape;77;p2"/>
              <p:cNvSpPr txBox="1"/>
              <p:nvPr/>
            </p:nvSpPr>
            <p:spPr>
              <a:xfrm>
                <a:off x="5927464" y="2302846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Solución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03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" name="Google Shape;79;p2"/>
          <p:cNvGrpSpPr/>
          <p:nvPr/>
        </p:nvGrpSpPr>
        <p:grpSpPr>
          <a:xfrm>
            <a:off x="1736483" y="1528371"/>
            <a:ext cx="2252915" cy="719454"/>
            <a:chOff x="4573237" y="1221193"/>
            <a:chExt cx="2252915" cy="719454"/>
          </a:xfrm>
        </p:grpSpPr>
        <p:sp>
          <p:nvSpPr>
            <p:cNvPr id="80" name="Google Shape;80;p2"/>
            <p:cNvSpPr/>
            <p:nvPr/>
          </p:nvSpPr>
          <p:spPr>
            <a:xfrm>
              <a:off x="4573237" y="1221193"/>
              <a:ext cx="700427" cy="700308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4675488" y="1315442"/>
              <a:ext cx="2150664" cy="625205"/>
              <a:chOff x="5276804" y="2217852"/>
              <a:chExt cx="2150664" cy="625205"/>
            </a:xfrm>
          </p:grpSpPr>
          <p:sp>
            <p:nvSpPr>
              <p:cNvPr id="82" name="Google Shape;82;p2"/>
              <p:cNvSpPr txBox="1"/>
              <p:nvPr/>
            </p:nvSpPr>
            <p:spPr>
              <a:xfrm>
                <a:off x="5927468" y="2319857"/>
                <a:ext cx="1500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Arquitectura y </a:t>
                </a:r>
                <a:r>
                  <a:rPr b="1" lang="en-US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odelo de datos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04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" name="Google Shape;84;p2"/>
          <p:cNvGrpSpPr/>
          <p:nvPr/>
        </p:nvGrpSpPr>
        <p:grpSpPr>
          <a:xfrm>
            <a:off x="440362" y="2050680"/>
            <a:ext cx="2906911" cy="700308"/>
            <a:chOff x="4573237" y="1221193"/>
            <a:chExt cx="2906911" cy="700308"/>
          </a:xfrm>
        </p:grpSpPr>
        <p:sp>
          <p:nvSpPr>
            <p:cNvPr id="85" name="Google Shape;85;p2"/>
            <p:cNvSpPr/>
            <p:nvPr/>
          </p:nvSpPr>
          <p:spPr>
            <a:xfrm>
              <a:off x="4573237" y="1221193"/>
              <a:ext cx="700427" cy="700308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" name="Google Shape;86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87" name="Google Shape;87;p2"/>
              <p:cNvSpPr txBox="1"/>
              <p:nvPr/>
            </p:nvSpPr>
            <p:spPr>
              <a:xfrm>
                <a:off x="5927464" y="2319871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Metodología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05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" name="Google Shape;89;p2"/>
          <p:cNvGrpSpPr/>
          <p:nvPr/>
        </p:nvGrpSpPr>
        <p:grpSpPr>
          <a:xfrm>
            <a:off x="1736477" y="2601446"/>
            <a:ext cx="2906911" cy="700200"/>
            <a:chOff x="4573237" y="1221193"/>
            <a:chExt cx="2906911" cy="700200"/>
          </a:xfrm>
        </p:grpSpPr>
        <p:sp>
          <p:nvSpPr>
            <p:cNvPr id="90" name="Google Shape;90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" name="Google Shape;91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92" name="Google Shape;92;p2"/>
              <p:cNvSpPr txBox="1"/>
              <p:nvPr/>
            </p:nvSpPr>
            <p:spPr>
              <a:xfrm>
                <a:off x="5927464" y="2319859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Roles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06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2"/>
          <p:cNvGrpSpPr/>
          <p:nvPr/>
        </p:nvGrpSpPr>
        <p:grpSpPr>
          <a:xfrm>
            <a:off x="444624" y="3134815"/>
            <a:ext cx="2924036" cy="700200"/>
            <a:chOff x="4573237" y="1221193"/>
            <a:chExt cx="2924036" cy="700200"/>
          </a:xfrm>
        </p:grpSpPr>
        <p:sp>
          <p:nvSpPr>
            <p:cNvPr id="95" name="Google Shape;95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2"/>
            <p:cNvGrpSpPr/>
            <p:nvPr/>
          </p:nvGrpSpPr>
          <p:grpSpPr>
            <a:xfrm>
              <a:off x="4675488" y="1315442"/>
              <a:ext cx="2821785" cy="477000"/>
              <a:chOff x="5276804" y="2217852"/>
              <a:chExt cx="2821785" cy="477000"/>
            </a:xfrm>
          </p:grpSpPr>
          <p:sp>
            <p:nvSpPr>
              <p:cNvPr id="97" name="Google Shape;97;p2"/>
              <p:cNvSpPr txBox="1"/>
              <p:nvPr/>
            </p:nvSpPr>
            <p:spPr>
              <a:xfrm>
                <a:off x="5944589" y="2302496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Evidencias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07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9" name="Google Shape;99;p2"/>
          <p:cNvGrpSpPr/>
          <p:nvPr/>
        </p:nvGrpSpPr>
        <p:grpSpPr>
          <a:xfrm>
            <a:off x="1736477" y="3655283"/>
            <a:ext cx="2906911" cy="700200"/>
            <a:chOff x="4573237" y="1221193"/>
            <a:chExt cx="2906911" cy="700200"/>
          </a:xfrm>
        </p:grpSpPr>
        <p:sp>
          <p:nvSpPr>
            <p:cNvPr id="100" name="Google Shape;100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102" name="Google Shape;102;p2"/>
              <p:cNvSpPr txBox="1"/>
              <p:nvPr/>
            </p:nvSpPr>
            <p:spPr>
              <a:xfrm>
                <a:off x="5927464" y="2319859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Historias de Usuarios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08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" name="Google Shape;104;p2"/>
          <p:cNvGrpSpPr/>
          <p:nvPr/>
        </p:nvGrpSpPr>
        <p:grpSpPr>
          <a:xfrm>
            <a:off x="440355" y="4155165"/>
            <a:ext cx="2906911" cy="700200"/>
            <a:chOff x="4573237" y="1221193"/>
            <a:chExt cx="2906911" cy="700200"/>
          </a:xfrm>
        </p:grpSpPr>
        <p:sp>
          <p:nvSpPr>
            <p:cNvPr id="105" name="Google Shape;105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" name="Google Shape;106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107" name="Google Shape;107;p2"/>
              <p:cNvSpPr txBox="1"/>
              <p:nvPr/>
            </p:nvSpPr>
            <p:spPr>
              <a:xfrm>
                <a:off x="5927464" y="2302846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 Backlog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09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" name="Google Shape;109;p2"/>
          <p:cNvGrpSpPr/>
          <p:nvPr/>
        </p:nvGrpSpPr>
        <p:grpSpPr>
          <a:xfrm>
            <a:off x="1736483" y="4672459"/>
            <a:ext cx="2906911" cy="719443"/>
            <a:chOff x="4573237" y="1221193"/>
            <a:chExt cx="2906911" cy="719443"/>
          </a:xfrm>
        </p:grpSpPr>
        <p:sp>
          <p:nvSpPr>
            <p:cNvPr id="110" name="Google Shape;110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oogle Shape;111;p2"/>
            <p:cNvGrpSpPr/>
            <p:nvPr/>
          </p:nvGrpSpPr>
          <p:grpSpPr>
            <a:xfrm>
              <a:off x="4675488" y="1315442"/>
              <a:ext cx="2804660" cy="625194"/>
              <a:chOff x="5276804" y="2217852"/>
              <a:chExt cx="2804660" cy="625194"/>
            </a:xfrm>
          </p:grpSpPr>
          <p:sp>
            <p:nvSpPr>
              <p:cNvPr id="112" name="Google Shape;112;p2"/>
              <p:cNvSpPr txBox="1"/>
              <p:nvPr/>
            </p:nvSpPr>
            <p:spPr>
              <a:xfrm>
                <a:off x="5927464" y="2319846"/>
                <a:ext cx="2154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Sprints (Evidencias </a:t>
                </a:r>
                <a:r>
                  <a:rPr b="1" lang="en-US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 Burndown Chart)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4" name="Google Shape;114;p2"/>
          <p:cNvGrpSpPr/>
          <p:nvPr/>
        </p:nvGrpSpPr>
        <p:grpSpPr>
          <a:xfrm>
            <a:off x="453187" y="5094705"/>
            <a:ext cx="2906911" cy="700200"/>
            <a:chOff x="4573237" y="1221193"/>
            <a:chExt cx="2906911" cy="700200"/>
          </a:xfrm>
        </p:grpSpPr>
        <p:sp>
          <p:nvSpPr>
            <p:cNvPr id="115" name="Google Shape;115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" name="Google Shape;116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117" name="Google Shape;117;p2"/>
              <p:cNvSpPr txBox="1"/>
              <p:nvPr/>
            </p:nvSpPr>
            <p:spPr>
              <a:xfrm>
                <a:off x="5927464" y="2319871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Kanban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9" name="Google Shape;119;p2"/>
          <p:cNvGrpSpPr/>
          <p:nvPr/>
        </p:nvGrpSpPr>
        <p:grpSpPr>
          <a:xfrm>
            <a:off x="453187" y="6108830"/>
            <a:ext cx="2906911" cy="700200"/>
            <a:chOff x="4573237" y="1221193"/>
            <a:chExt cx="2906911" cy="700200"/>
          </a:xfrm>
        </p:grpSpPr>
        <p:sp>
          <p:nvSpPr>
            <p:cNvPr id="120" name="Google Shape;120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" name="Google Shape;121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122" name="Google Shape;122;p2"/>
              <p:cNvSpPr txBox="1"/>
              <p:nvPr/>
            </p:nvSpPr>
            <p:spPr>
              <a:xfrm>
                <a:off x="5927464" y="2319871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Demo y Conclusiones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b="1" lang="en-US" sz="2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" name="Google Shape;124;p2"/>
          <p:cNvGrpSpPr/>
          <p:nvPr/>
        </p:nvGrpSpPr>
        <p:grpSpPr>
          <a:xfrm>
            <a:off x="1736477" y="5559608"/>
            <a:ext cx="2906911" cy="700200"/>
            <a:chOff x="4573237" y="1221193"/>
            <a:chExt cx="2906911" cy="700200"/>
          </a:xfrm>
        </p:grpSpPr>
        <p:sp>
          <p:nvSpPr>
            <p:cNvPr id="125" name="Google Shape;125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oogle Shape;126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127" name="Google Shape;127;p2"/>
              <p:cNvSpPr txBox="1"/>
              <p:nvPr/>
            </p:nvSpPr>
            <p:spPr>
              <a:xfrm>
                <a:off x="5927464" y="2319859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Carta Gantt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12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ba6c21b34_0_27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Se puede apreciar una sobreestimación de tiempo requerido para el desarrollo de las actividades.</a:t>
            </a:r>
            <a:endParaRPr/>
          </a:p>
        </p:txBody>
      </p:sp>
      <p:sp>
        <p:nvSpPr>
          <p:cNvPr id="331" name="Google Shape;331;g30ba6c21b34_0_27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1</a:t>
            </a:r>
            <a:endParaRPr/>
          </a:p>
        </p:txBody>
      </p:sp>
      <p:pic>
        <p:nvPicPr>
          <p:cNvPr id="332" name="Google Shape;332;g30ba6c21b34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30ba6c21b34_0_27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475" y="801449"/>
            <a:ext cx="8572500" cy="43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73a0be1bb_0_118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2</a:t>
            </a:r>
            <a:endParaRPr/>
          </a:p>
        </p:txBody>
      </p:sp>
      <p:sp>
        <p:nvSpPr>
          <p:cNvPr id="340" name="Google Shape;340;g2f73a0be1bb_0_118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Desarrollo Usuarios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1 Semanas.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23 de Septiembre - 27 de Septiembre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Incremento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341" name="Google Shape;341;g2f73a0be1bb_0_118"/>
          <p:cNvSpPr/>
          <p:nvPr/>
        </p:nvSpPr>
        <p:spPr>
          <a:xfrm>
            <a:off x="5417266" y="2444525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Desarrollar módulo de login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g2f73a0be1bb_0_118"/>
          <p:cNvSpPr/>
          <p:nvPr/>
        </p:nvSpPr>
        <p:spPr>
          <a:xfrm>
            <a:off x="5417266" y="3554625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Desarrollar módulo de usuarios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3" name="Google Shape;343;g2f73a0be1bb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f73a0be1bb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5350" y="2127475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f73a0be1bb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5350" y="3303375"/>
            <a:ext cx="626500" cy="6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a4d190e73_0_45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2 </a:t>
            </a:r>
            <a:r>
              <a:rPr lang="en-US"/>
              <a:t>(Historias de usuario e Impediment Log)</a:t>
            </a:r>
            <a:endParaRPr/>
          </a:p>
        </p:txBody>
      </p:sp>
      <p:sp>
        <p:nvSpPr>
          <p:cNvPr id="352" name="Google Shape;352;g31a4d190e73_0_45"/>
          <p:cNvSpPr txBox="1"/>
          <p:nvPr>
            <p:ph idx="1" type="body"/>
          </p:nvPr>
        </p:nvSpPr>
        <p:spPr>
          <a:xfrm>
            <a:off x="471936" y="140250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pic>
        <p:nvPicPr>
          <p:cNvPr id="353" name="Google Shape;353;g31a4d190e73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1a4d190e73_0_45"/>
          <p:cNvSpPr/>
          <p:nvPr/>
        </p:nvSpPr>
        <p:spPr>
          <a:xfrm>
            <a:off x="1325375" y="1712825"/>
            <a:ext cx="2098800" cy="28608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2.1  (crear cuentas)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2.2  (login)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2.3  (recuperar contraseña)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2.4  (usuario)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1a4d190e73_0_45"/>
          <p:cNvSpPr txBox="1"/>
          <p:nvPr>
            <p:ph type="title"/>
          </p:nvPr>
        </p:nvSpPr>
        <p:spPr>
          <a:xfrm>
            <a:off x="5268400" y="2744825"/>
            <a:ext cx="30495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Calibri"/>
              <a:buNone/>
            </a:pPr>
            <a:r>
              <a:rPr lang="en-US" sz="1820">
                <a:solidFill>
                  <a:srgbClr val="888888"/>
                </a:solidFill>
              </a:rPr>
              <a:t>No </a:t>
            </a:r>
            <a:r>
              <a:rPr lang="en-US" sz="1820">
                <a:solidFill>
                  <a:srgbClr val="888888"/>
                </a:solidFill>
              </a:rPr>
              <a:t>hubieron</a:t>
            </a:r>
            <a:r>
              <a:rPr lang="en-US" sz="1820">
                <a:solidFill>
                  <a:srgbClr val="888888"/>
                </a:solidFill>
              </a:rPr>
              <a:t> impedimentos.</a:t>
            </a:r>
            <a:endParaRPr sz="182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Calibri"/>
              <a:buNone/>
            </a:pPr>
            <a:r>
              <a:t/>
            </a:r>
            <a:endParaRPr sz="182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76942ba32_0_20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2</a:t>
            </a:r>
            <a:endParaRPr/>
          </a:p>
        </p:txBody>
      </p:sp>
      <p:sp>
        <p:nvSpPr>
          <p:cNvPr id="362" name="Google Shape;362;g3076942ba32_0_20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63" name="Google Shape;363;g3076942ba32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076942ba32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01450"/>
            <a:ext cx="6599624" cy="3419051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2700000" dist="257175">
              <a:srgbClr val="000000">
                <a:alpha val="15686"/>
              </a:srgbClr>
            </a:outerShdw>
          </a:effectLst>
        </p:spPr>
      </p:pic>
      <p:pic>
        <p:nvPicPr>
          <p:cNvPr id="365" name="Google Shape;365;g3076942ba32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6700" y="3429000"/>
            <a:ext cx="6447299" cy="33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ba6c21b34_0_17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2</a:t>
            </a:r>
            <a:endParaRPr/>
          </a:p>
        </p:txBody>
      </p:sp>
      <p:pic>
        <p:nvPicPr>
          <p:cNvPr id="372" name="Google Shape;372;g30ba6c21b34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30ba6c21b34_0_17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778675"/>
            <a:ext cx="8572500" cy="44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0ba6c21b34_0_17"/>
          <p:cNvSpPr txBox="1"/>
          <p:nvPr>
            <p:ph idx="1" type="body"/>
          </p:nvPr>
        </p:nvSpPr>
        <p:spPr>
          <a:xfrm>
            <a:off x="395525" y="5224127"/>
            <a:ext cx="8402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Si bien hay una pequeña sobreestimación de tiempo requerido, esta está dentro del margen de error esperado.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f73a0be1bb_0_124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Desarrollo de Tienda y Módulo de pagos.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2 Semanas.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30 de Septiembre - 11 de Octubre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Incremento</a:t>
            </a:r>
            <a:endParaRPr sz="2400"/>
          </a:p>
        </p:txBody>
      </p:sp>
      <p:sp>
        <p:nvSpPr>
          <p:cNvPr id="380" name="Google Shape;380;g2f73a0be1bb_0_124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3</a:t>
            </a:r>
            <a:endParaRPr/>
          </a:p>
        </p:txBody>
      </p:sp>
      <p:sp>
        <p:nvSpPr>
          <p:cNvPr id="381" name="Google Shape;381;g2f73a0be1bb_0_124"/>
          <p:cNvSpPr/>
          <p:nvPr/>
        </p:nvSpPr>
        <p:spPr>
          <a:xfrm>
            <a:off x="4799591" y="219568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Desarrollar módulo de tienda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g2f73a0be1bb_0_124"/>
          <p:cNvSpPr/>
          <p:nvPr/>
        </p:nvSpPr>
        <p:spPr>
          <a:xfrm>
            <a:off x="4799591" y="342898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Integración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g2f73a0be1bb_0_124"/>
          <p:cNvSpPr/>
          <p:nvPr/>
        </p:nvSpPr>
        <p:spPr>
          <a:xfrm>
            <a:off x="4799591" y="466228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Desarrollar módulo de pagos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4" name="Google Shape;384;g2f73a0be1bb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f73a0be1bb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8725" y="311575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f73a0be1bb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8725" y="188035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f73a0be1bb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8725" y="4351150"/>
            <a:ext cx="626500" cy="6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a4d190e73_0_58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3 </a:t>
            </a:r>
            <a:r>
              <a:rPr lang="en-US"/>
              <a:t>(Historias de usuario e Impediment Log)</a:t>
            </a:r>
            <a:endParaRPr/>
          </a:p>
        </p:txBody>
      </p:sp>
      <p:pic>
        <p:nvPicPr>
          <p:cNvPr id="393" name="Google Shape;393;g31a4d190e73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1a4d190e73_0_58"/>
          <p:cNvSpPr/>
          <p:nvPr/>
        </p:nvSpPr>
        <p:spPr>
          <a:xfrm>
            <a:off x="3384600" y="1142100"/>
            <a:ext cx="2374800" cy="26340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3.1  (búsqueda)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3.2  (filtros)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3.3  (tienda)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3.</a:t>
            </a:r>
            <a:r>
              <a:rPr b="1" lang="en-US" sz="1200">
                <a:solidFill>
                  <a:schemeClr val="dk1"/>
                </a:solidFill>
              </a:rPr>
              <a:t>4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(cotizacion/carrito)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g31a4d190e7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00" y="4422575"/>
            <a:ext cx="8921599" cy="60178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31a4d190e73_0_58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76942ba32_0_26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03" name="Google Shape;403;g3076942ba32_0_26"/>
          <p:cNvSpPr txBox="1"/>
          <p:nvPr>
            <p:ph type="title"/>
          </p:nvPr>
        </p:nvSpPr>
        <p:spPr>
          <a:xfrm>
            <a:off x="842587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3</a:t>
            </a:r>
            <a:endParaRPr/>
          </a:p>
        </p:txBody>
      </p:sp>
      <p:pic>
        <p:nvPicPr>
          <p:cNvPr id="404" name="Google Shape;404;g3076942ba32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076942ba32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5" y="1013763"/>
            <a:ext cx="5091016" cy="2627549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580000" dist="85725">
              <a:srgbClr val="000000">
                <a:alpha val="49803"/>
              </a:srgbClr>
            </a:outerShdw>
          </a:effectLst>
        </p:spPr>
      </p:pic>
      <p:pic>
        <p:nvPicPr>
          <p:cNvPr id="406" name="Google Shape;406;g3076942ba32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1697" y="3853625"/>
            <a:ext cx="5086228" cy="2627551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580000" dist="85725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ba6c21b34_0_38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13" name="Google Shape;413;g30ba6c21b34_0_38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3</a:t>
            </a:r>
            <a:endParaRPr/>
          </a:p>
        </p:txBody>
      </p:sp>
      <p:pic>
        <p:nvPicPr>
          <p:cNvPr id="414" name="Google Shape;414;g30ba6c21b34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30ba6c21b34_0_38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778675"/>
            <a:ext cx="8572500" cy="44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0ba6c21b34_0_38"/>
          <p:cNvSpPr txBox="1"/>
          <p:nvPr>
            <p:ph idx="1" type="body"/>
          </p:nvPr>
        </p:nvSpPr>
        <p:spPr>
          <a:xfrm>
            <a:off x="395525" y="5224127"/>
            <a:ext cx="8402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 bien hay una pequeña sobreestimación de tiempo requerido, esta está dentro del margen de error esperado.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73a0be1bb_0_129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4</a:t>
            </a:r>
            <a:endParaRPr/>
          </a:p>
        </p:txBody>
      </p:sp>
      <p:sp>
        <p:nvSpPr>
          <p:cNvPr id="423" name="Google Shape;423;g2f73a0be1bb_0_129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Dashboarding e Implementación.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2 semanas.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14 de Octubre - 25 de Octubre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Incremento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424" name="Google Shape;424;g2f73a0be1bb_0_129"/>
          <p:cNvSpPr/>
          <p:nvPr/>
        </p:nvSpPr>
        <p:spPr>
          <a:xfrm>
            <a:off x="5111866" y="937350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Desarrollar módulo de resumen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g2f73a0be1bb_0_129"/>
          <p:cNvSpPr/>
          <p:nvPr/>
        </p:nvSpPr>
        <p:spPr>
          <a:xfrm>
            <a:off x="5111866" y="1975501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Desplegar contenedores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6" name="Google Shape;426;g2f73a0be1bb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f73a0be1bb_0_129"/>
          <p:cNvSpPr/>
          <p:nvPr/>
        </p:nvSpPr>
        <p:spPr>
          <a:xfrm>
            <a:off x="5111866" y="3027663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Corregir Bugs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g2f73a0be1bb_0_129"/>
          <p:cNvSpPr/>
          <p:nvPr/>
        </p:nvSpPr>
        <p:spPr>
          <a:xfrm>
            <a:off x="5111866" y="4079838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Implementar Calendario de Disponibilidad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g2f73a0be1bb_0_129"/>
          <p:cNvSpPr/>
          <p:nvPr/>
        </p:nvSpPr>
        <p:spPr>
          <a:xfrm>
            <a:off x="5111866" y="5132025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Corregir Estética de Formularios.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0" name="Google Shape;430;g2f73a0be1bb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712" y="3956988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f73a0be1bb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700" y="1887325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f73a0be1bb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712" y="2940538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f73a0be1bb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700" y="849175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f73a0be1bb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700" y="5031900"/>
            <a:ext cx="626500" cy="6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type="title"/>
          </p:nvPr>
        </p:nvSpPr>
        <p:spPr>
          <a:xfrm>
            <a:off x="842575" y="26250"/>
            <a:ext cx="69558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Contexto</a:t>
            </a:r>
            <a:endParaRPr/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500" y="4752475"/>
            <a:ext cx="1706750" cy="17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5625" y="4631375"/>
            <a:ext cx="2337600" cy="194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/>
          <p:nvPr>
            <p:ph idx="1" type="body"/>
          </p:nvPr>
        </p:nvSpPr>
        <p:spPr>
          <a:xfrm>
            <a:off x="395525" y="1196751"/>
            <a:ext cx="8402400" cy="3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MachineTrek es una startup </a:t>
            </a:r>
            <a:r>
              <a:rPr b="1" lang="en-US" sz="2900">
                <a:solidFill>
                  <a:schemeClr val="accent6"/>
                </a:solidFill>
              </a:rPr>
              <a:t>innovadora </a:t>
            </a:r>
            <a:r>
              <a:rPr lang="en-US" sz="2900"/>
              <a:t>dedicada al </a:t>
            </a:r>
            <a:r>
              <a:rPr b="1" lang="en-US" sz="2900">
                <a:solidFill>
                  <a:schemeClr val="accent6"/>
                </a:solidFill>
              </a:rPr>
              <a:t>arrendamiento </a:t>
            </a:r>
            <a:r>
              <a:rPr lang="en-US" sz="2900"/>
              <a:t>y </a:t>
            </a:r>
            <a:r>
              <a:rPr b="1" lang="en-US" sz="2900">
                <a:solidFill>
                  <a:schemeClr val="accent6"/>
                </a:solidFill>
              </a:rPr>
              <a:t>gestión </a:t>
            </a:r>
            <a:r>
              <a:rPr lang="en-US" sz="2900"/>
              <a:t>de maquinaria industrial y pesada, diseñada para resolver las necesidades de empresas que buscan </a:t>
            </a:r>
            <a:r>
              <a:rPr b="1" lang="en-US" sz="2900">
                <a:solidFill>
                  <a:schemeClr val="accent6"/>
                </a:solidFill>
              </a:rPr>
              <a:t>eficiencia y flexibilidad</a:t>
            </a:r>
            <a:r>
              <a:rPr lang="en-US" sz="2900"/>
              <a:t> en sectores como construcción, minería, agricultura y logística. Fundada con la misión de </a:t>
            </a:r>
            <a:r>
              <a:rPr b="1" lang="en-US" sz="2900">
                <a:solidFill>
                  <a:schemeClr val="accent6"/>
                </a:solidFill>
              </a:rPr>
              <a:t>democratizar </a:t>
            </a:r>
            <a:r>
              <a:rPr lang="en-US" sz="2900"/>
              <a:t>el acceso a equipos de alto rendimiento, MachineTrek combina tecnología, sostenibilidad y un </a:t>
            </a:r>
            <a:r>
              <a:rPr b="1" lang="en-US" sz="2900">
                <a:solidFill>
                  <a:schemeClr val="accent6"/>
                </a:solidFill>
              </a:rPr>
              <a:t>modelo de negocio</a:t>
            </a:r>
            <a:r>
              <a:rPr lang="en-US" sz="2900">
                <a:solidFill>
                  <a:schemeClr val="accent6"/>
                </a:solidFill>
              </a:rPr>
              <a:t> </a:t>
            </a:r>
            <a:r>
              <a:rPr b="1" lang="en-US" sz="2900">
                <a:solidFill>
                  <a:schemeClr val="accent6"/>
                </a:solidFill>
              </a:rPr>
              <a:t>disruptivo </a:t>
            </a:r>
            <a:r>
              <a:rPr lang="en-US" sz="2900"/>
              <a:t>para transformar la forma en que las empresas adquieren y utilizan maquinaria.</a:t>
            </a:r>
            <a:endParaRPr sz="2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a4d190e73_0_72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4 </a:t>
            </a:r>
            <a:r>
              <a:rPr lang="en-US"/>
              <a:t>(Historias de usuario e Impediment Log)</a:t>
            </a:r>
            <a:endParaRPr/>
          </a:p>
        </p:txBody>
      </p:sp>
      <p:sp>
        <p:nvSpPr>
          <p:cNvPr id="441" name="Google Shape;441;g31a4d190e73_0_72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pic>
        <p:nvPicPr>
          <p:cNvPr id="442" name="Google Shape;442;g31a4d190e73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1a4d190e73_0_72"/>
          <p:cNvSpPr/>
          <p:nvPr/>
        </p:nvSpPr>
        <p:spPr>
          <a:xfrm>
            <a:off x="625475" y="1633350"/>
            <a:ext cx="3254100" cy="35913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4.1 (Calculadora de costos)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4.2  (Detalle de costos)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4.3  (cotización)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4.4 (calendario)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4.5 (Dashboarding)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4.6  (Admin Dashboard)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31a4d190e73_0_72"/>
          <p:cNvSpPr txBox="1"/>
          <p:nvPr>
            <p:ph type="title"/>
          </p:nvPr>
        </p:nvSpPr>
        <p:spPr>
          <a:xfrm>
            <a:off x="5433225" y="3030600"/>
            <a:ext cx="30705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1800">
                <a:solidFill>
                  <a:srgbClr val="888888"/>
                </a:solidFill>
              </a:rPr>
              <a:t>No hubieron impedimentos.</a:t>
            </a:r>
            <a:endParaRPr sz="1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68c4d4cfb_0_2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4</a:t>
            </a:r>
            <a:endParaRPr/>
          </a:p>
        </p:txBody>
      </p:sp>
      <p:pic>
        <p:nvPicPr>
          <p:cNvPr id="451" name="Google Shape;451;g3168c4d4cfb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3168c4d4cfb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1989"/>
            <a:ext cx="8839197" cy="42140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0ba6c21b34_0_51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Si bien hay una pequeña sobreestimación de tiempo requerido, esta está dentro del margen de error esperado.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59" name="Google Shape;459;g30ba6c21b34_0_51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4</a:t>
            </a:r>
            <a:endParaRPr/>
          </a:p>
        </p:txBody>
      </p:sp>
      <p:pic>
        <p:nvPicPr>
          <p:cNvPr id="460" name="Google Shape;460;g30ba6c21b34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30ba6c21b34_0_51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778675"/>
            <a:ext cx="8572500" cy="44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0ba6c21b34_0_51"/>
          <p:cNvSpPr txBox="1"/>
          <p:nvPr>
            <p:ph idx="1" type="body"/>
          </p:nvPr>
        </p:nvSpPr>
        <p:spPr>
          <a:xfrm>
            <a:off x="395525" y="5224127"/>
            <a:ext cx="8402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Se puede apreciar que el tiempo fue estimado y utilizado de manera adecuada.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73a0be1bb_0_135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Validación y Testing Final.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3 Semanas.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28 de Octubre - 15 de Noviembre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Incremento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468" name="Google Shape;468;g2f73a0be1bb_0_135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5</a:t>
            </a:r>
            <a:endParaRPr/>
          </a:p>
        </p:txBody>
      </p:sp>
      <p:sp>
        <p:nvSpPr>
          <p:cNvPr id="469" name="Google Shape;469;g2f73a0be1bb_0_135"/>
          <p:cNvSpPr/>
          <p:nvPr/>
        </p:nvSpPr>
        <p:spPr>
          <a:xfrm>
            <a:off x="5282291" y="119673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Validación y testing productivo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0" name="Google Shape;470;g2f73a0be1bb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f73a0be1bb_0_135"/>
          <p:cNvSpPr/>
          <p:nvPr/>
        </p:nvSpPr>
        <p:spPr>
          <a:xfrm>
            <a:off x="5282292" y="2246713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Actualizar Disponibilidad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g2f73a0be1bb_0_135"/>
          <p:cNvSpPr/>
          <p:nvPr/>
        </p:nvSpPr>
        <p:spPr>
          <a:xfrm>
            <a:off x="5282304" y="329668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Notificación de Solicitudes de Arriendo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g2f73a0be1bb_0_135"/>
          <p:cNvSpPr/>
          <p:nvPr/>
        </p:nvSpPr>
        <p:spPr>
          <a:xfrm>
            <a:off x="5282292" y="4346663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Atención al Cliente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4" name="Google Shape;474;g2f73a0be1bb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887" y="2179937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f73a0be1bb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875" y="4274037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f73a0be1bb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887" y="3226975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f73a0be1bb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887" y="1108562"/>
            <a:ext cx="626500" cy="6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a4d190e73_0_91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483" name="Google Shape;483;g31a4d190e73_0_91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5 </a:t>
            </a:r>
            <a:r>
              <a:rPr lang="en-US"/>
              <a:t>(Historias de usuario e Impediment Log)</a:t>
            </a:r>
            <a:endParaRPr/>
          </a:p>
        </p:txBody>
      </p:sp>
      <p:pic>
        <p:nvPicPr>
          <p:cNvPr id="484" name="Google Shape;484;g31a4d190e73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31a4d190e73_0_91"/>
          <p:cNvSpPr/>
          <p:nvPr/>
        </p:nvSpPr>
        <p:spPr>
          <a:xfrm>
            <a:off x="709050" y="1818150"/>
            <a:ext cx="3396000" cy="32217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5.1 (Disponibilidad)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5.2 (Notificación de Arriendo)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5.3 (Atención cliente)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5.3 (Atención cliente)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Historia de Usuario 5.</a:t>
            </a:r>
            <a:r>
              <a:rPr b="1" lang="en-US" sz="1200">
                <a:solidFill>
                  <a:schemeClr val="dk1"/>
                </a:solidFill>
              </a:rPr>
              <a:t>4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(confirmación solicitud)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31a4d190e73_0_91"/>
          <p:cNvSpPr txBox="1"/>
          <p:nvPr>
            <p:ph type="title"/>
          </p:nvPr>
        </p:nvSpPr>
        <p:spPr>
          <a:xfrm>
            <a:off x="5437127" y="3030600"/>
            <a:ext cx="30666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1800">
                <a:solidFill>
                  <a:srgbClr val="888888"/>
                </a:solidFill>
              </a:rPr>
              <a:t>No hubieron impedimentos.</a:t>
            </a:r>
            <a:endParaRPr sz="1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68c4d4cfb_0_10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168c4d4cfb_0_10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5</a:t>
            </a:r>
            <a:endParaRPr/>
          </a:p>
        </p:txBody>
      </p:sp>
      <p:pic>
        <p:nvPicPr>
          <p:cNvPr id="494" name="Google Shape;494;g3168c4d4cfb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3168c4d4cfb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624" y="986900"/>
            <a:ext cx="2648850" cy="537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6" name="Google Shape;496;g3168c4d4cfb_0_10"/>
          <p:cNvPicPr preferRelativeResize="0"/>
          <p:nvPr/>
        </p:nvPicPr>
        <p:blipFill rotWithShape="1">
          <a:blip r:embed="rId5">
            <a:alphaModFix/>
          </a:blip>
          <a:srcRect b="1238" l="3691" r="1906" t="2002"/>
          <a:stretch/>
        </p:blipFill>
        <p:spPr>
          <a:xfrm>
            <a:off x="5037073" y="986900"/>
            <a:ext cx="2379602" cy="5379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2dd8b4509_0_5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03" name="Google Shape;503;g312dd8b4509_0_5"/>
          <p:cNvSpPr txBox="1"/>
          <p:nvPr>
            <p:ph type="title"/>
          </p:nvPr>
        </p:nvSpPr>
        <p:spPr>
          <a:xfrm>
            <a:off x="842587" y="-38536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5</a:t>
            </a:r>
            <a:endParaRPr/>
          </a:p>
        </p:txBody>
      </p:sp>
      <p:pic>
        <p:nvPicPr>
          <p:cNvPr id="504" name="Google Shape;504;g312dd8b450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312dd8b4509_0_5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778675"/>
            <a:ext cx="8572500" cy="44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312dd8b4509_0_5"/>
          <p:cNvSpPr txBox="1"/>
          <p:nvPr>
            <p:ph idx="1" type="body"/>
          </p:nvPr>
        </p:nvSpPr>
        <p:spPr>
          <a:xfrm>
            <a:off x="395525" y="5224127"/>
            <a:ext cx="8402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El tiempo ha sido bien utilizado a lo largo del sprint, esto debido a que se ha calculado correctamente.</a:t>
            </a:r>
            <a:endParaRPr/>
          </a:p>
        </p:txBody>
      </p:sp>
      <p:pic>
        <p:nvPicPr>
          <p:cNvPr id="507" name="Google Shape;507;g312dd8b4509_0_5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0" y="778674"/>
            <a:ext cx="8572500" cy="44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f73a0be1bb_0_140"/>
          <p:cNvSpPr txBox="1"/>
          <p:nvPr>
            <p:ph type="title"/>
          </p:nvPr>
        </p:nvSpPr>
        <p:spPr>
          <a:xfrm>
            <a:off x="842587" y="-1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Cierre</a:t>
            </a:r>
            <a:endParaRPr/>
          </a:p>
        </p:txBody>
      </p:sp>
      <p:sp>
        <p:nvSpPr>
          <p:cNvPr id="514" name="Google Shape;514;g2f73a0be1bb_0_140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Cierre.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 3 Semanas.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18 de Noviembre - 6 de Diciembre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Informe Final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515" name="Google Shape;515;g2f73a0be1bb_0_140"/>
          <p:cNvSpPr/>
          <p:nvPr/>
        </p:nvSpPr>
        <p:spPr>
          <a:xfrm>
            <a:off x="4799591" y="2068725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Validación y testing productivo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g2f73a0be1bb_0_140"/>
          <p:cNvSpPr/>
          <p:nvPr/>
        </p:nvSpPr>
        <p:spPr>
          <a:xfrm>
            <a:off x="4799591" y="3352125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Cierre de Proyecto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7" name="Google Shape;517;g2f73a0be1bb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f73a0be1bb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4237" y="182235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f73a0be1bb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4237" y="3115762"/>
            <a:ext cx="626500" cy="6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099455cde9_0_19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525" name="Google Shape;525;g3099455cde9_0_19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Burndown Chart</a:t>
            </a:r>
            <a:endParaRPr/>
          </a:p>
        </p:txBody>
      </p:sp>
      <p:pic>
        <p:nvPicPr>
          <p:cNvPr id="526" name="Google Shape;526;g3099455cde9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3099455cde9_0_19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778675"/>
            <a:ext cx="8572500" cy="44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3099455cde9_0_19"/>
          <p:cNvSpPr txBox="1"/>
          <p:nvPr>
            <p:ph idx="1" type="body"/>
          </p:nvPr>
        </p:nvSpPr>
        <p:spPr>
          <a:xfrm>
            <a:off x="395525" y="5224127"/>
            <a:ext cx="8402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A lo largo del proyecto se ha ocupado menos tiempo de lo pronosticado, esto principalmente por lo ocurrido con la sobreestimación de tiempo en el Sprint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529" name="Google Shape;529;g3099455cde9_0_19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0" y="778674"/>
            <a:ext cx="8572500" cy="44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d282b6521d4bab0_0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36" name="Google Shape;536;g7d282b6521d4bab0_0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Kanban</a:t>
            </a:r>
            <a:endParaRPr/>
          </a:p>
        </p:txBody>
      </p:sp>
      <p:pic>
        <p:nvPicPr>
          <p:cNvPr id="537" name="Google Shape;537;g7d282b6521d4bab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1445"/>
            <a:ext cx="9144003" cy="58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7d282b6521d4bab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/>
          <p:nvPr>
            <p:ph type="title"/>
          </p:nvPr>
        </p:nvSpPr>
        <p:spPr>
          <a:xfrm>
            <a:off x="921212" y="-1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Problema</a:t>
            </a:r>
            <a:endParaRPr/>
          </a:p>
        </p:txBody>
      </p:sp>
      <p:sp>
        <p:nvSpPr>
          <p:cNvPr id="144" name="Google Shape;144;p4"/>
          <p:cNvSpPr txBox="1"/>
          <p:nvPr>
            <p:ph idx="1" type="body"/>
          </p:nvPr>
        </p:nvSpPr>
        <p:spPr>
          <a:xfrm>
            <a:off x="395525" y="1196751"/>
            <a:ext cx="8402400" cy="3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El arrendamiento de maquinarias y vehículos enfrenta problemas de accesibilidad y transparencia. </a:t>
            </a:r>
            <a:endParaRPr sz="2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Las PYMES y usuarios deben lidiar con información dispersa, riesgo de fraudes y procesos lentos, lo que genera costos, demoras y limita su capacidad de competir o completar proyectos, especialmente en regiones alejadas.</a:t>
            </a:r>
            <a:endParaRPr/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3850" y="4986325"/>
            <a:ext cx="1481999" cy="14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9050" y="5032950"/>
            <a:ext cx="1388750" cy="13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f73a0be1bb_0_82"/>
          <p:cNvSpPr txBox="1"/>
          <p:nvPr>
            <p:ph type="title"/>
          </p:nvPr>
        </p:nvSpPr>
        <p:spPr>
          <a:xfrm>
            <a:off x="842587" y="-38536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Carta Gantt</a:t>
            </a:r>
            <a:endParaRPr/>
          </a:p>
        </p:txBody>
      </p:sp>
      <p:graphicFrame>
        <p:nvGraphicFramePr>
          <p:cNvPr id="544" name="Google Shape;544;g2f73a0be1bb_0_82"/>
          <p:cNvGraphicFramePr/>
          <p:nvPr/>
        </p:nvGraphicFramePr>
        <p:xfrm>
          <a:off x="63" y="80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{27CA503B-4B40-4221-B367-BB7FBFEC76F3}</a:tableStyleId>
              </a:tblPr>
              <a:tblGrid>
                <a:gridCol w="780175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</a:tblGrid>
              <a:tr h="2173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0:0"/>
                      </a:ext>
                    </a:extLst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0:1"/>
                      </a:ext>
                    </a:extLst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0:5"/>
                      </a:ext>
                    </a:extLst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0:17"/>
                      </a:ext>
                    </a:extLst>
                  </a:tcPr>
                </a:tc>
                <a:tc hMerge="1"/>
              </a:tr>
              <a:tr h="2731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:18"/>
                      </a:ext>
                    </a:extLst>
                  </a:tcPr>
                </a:tc>
              </a:tr>
              <a:tr h="27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0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44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44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2:18"/>
                      </a:ext>
                    </a:extLst>
                  </a:tcPr>
                </a:tc>
              </a:tr>
              <a:tr h="3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Entrega Fase 1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44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544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3:18"/>
                      </a:ext>
                    </a:extLst>
                  </a:tcPr>
                </a:tc>
              </a:tr>
              <a:tr h="27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44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44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4:18"/>
                      </a:ext>
                    </a:extLst>
                  </a:tcPr>
                </a:tc>
              </a:tr>
              <a:tr h="5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44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544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5:18"/>
                      </a:ext>
                    </a:extLst>
                  </a:tcPr>
                </a:tc>
              </a:tr>
              <a:tr h="27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44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44:6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6:18"/>
                      </a:ext>
                    </a:extLst>
                  </a:tcPr>
                </a:tc>
              </a:tr>
              <a:tr h="5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44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7:18"/>
                      </a:ext>
                    </a:extLst>
                  </a:tcPr>
                </a:tc>
              </a:tr>
              <a:tr h="27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44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44:8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44:8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8:18"/>
                      </a:ext>
                    </a:extLst>
                  </a:tcPr>
                </a:tc>
              </a:tr>
              <a:tr h="5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44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544:9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9:18"/>
                      </a:ext>
                    </a:extLst>
                  </a:tcPr>
                </a:tc>
              </a:tr>
              <a:tr h="2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Fase 2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44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544:10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0:18"/>
                      </a:ext>
                    </a:extLst>
                  </a:tcPr>
                </a:tc>
              </a:tr>
              <a:tr h="5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4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44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44:11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44:11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1:18"/>
                      </a:ext>
                    </a:extLst>
                  </a:tcPr>
                </a:tc>
              </a:tr>
              <a:tr h="2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Incremento/Retrospective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44:1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544:12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2:18"/>
                      </a:ext>
                    </a:extLst>
                  </a:tcPr>
                </a:tc>
              </a:tr>
              <a:tr h="3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5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44:1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44:13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44:13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44:13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3:18"/>
                      </a:ext>
                    </a:extLst>
                  </a:tcPr>
                </a:tc>
              </a:tr>
              <a:tr h="26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44:1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544:14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4:18"/>
                      </a:ext>
                    </a:extLst>
                  </a:tcPr>
                </a:tc>
              </a:tr>
              <a:tr h="2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Fase 3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44:1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544:15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5:18"/>
                      </a:ext>
                    </a:extLst>
                  </a:tcPr>
                </a:tc>
              </a:tr>
              <a:tr h="23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Cierre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44:1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44:16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  <a:extLst>
                      <a:ext uri="http://customooxmlschemas.google.com/">
                        <go:slidesCustomData xmlns:go="http://customooxmlschemas.google.com/" cellId="544:16:18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545" name="Google Shape;545;g2f73a0be1bb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64eb311fd_0_0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Costos</a:t>
            </a:r>
            <a:endParaRPr/>
          </a:p>
        </p:txBody>
      </p:sp>
      <p:pic>
        <p:nvPicPr>
          <p:cNvPr id="552" name="Google Shape;552;g3164eb311f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3" name="Google Shape;553;g3164eb311fd_0_0"/>
          <p:cNvGraphicFramePr/>
          <p:nvPr/>
        </p:nvGraphicFramePr>
        <p:xfrm>
          <a:off x="519400" y="269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{39EBDE95-D098-4C01-AF72-397FF61F0CCC}</a:tableStyleId>
              </a:tblPr>
              <a:tblGrid>
                <a:gridCol w="120015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Categoría del Costo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53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53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53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53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53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53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53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53:0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Desarrolladores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553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UF33,25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UF20,15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UF29,00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UF35,50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UF40,00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UF75,00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UF232,90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553:1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Base de Datos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  <a:extLst>
                      <a:ext uri="http://customooxmlschemas.google.com/">
                        <go:slidesCustomData xmlns:go="http://customooxmlschemas.google.com/" cellId="553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UF0,51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UF0,49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UF1,23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  <a:extLst>
                      <a:ext uri="http://customooxmlschemas.google.com/">
                        <go:slidesCustomData xmlns:go="http://customooxmlschemas.google.com/" cellId="553:2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Dev server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553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UF0,59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UF2,09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  <a:extLst>
                      <a:ext uri="http://customooxmlschemas.google.com/">
                        <go:slidesCustomData xmlns:go="http://customooxmlschemas.google.com/" cellId="553:3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VPC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  <a:extLst>
                      <a:ext uri="http://customooxmlschemas.google.com/">
                        <go:slidesCustomData xmlns:go="http://customooxmlschemas.google.com/" cellId="553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53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UF1,32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  <a:extLst>
                      <a:ext uri="http://customooxmlschemas.google.com/">
                        <go:slidesCustomData xmlns:go="http://customooxmlschemas.google.com/" cellId="553:4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Costos Totales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53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UF33,25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53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UF20,57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53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UF29,42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53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UF36,43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53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UF41,41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53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UF76,46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53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UF237,54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53:5:7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b018454dd_0_2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Valores Oracle</a:t>
            </a:r>
            <a:endParaRPr/>
          </a:p>
        </p:txBody>
      </p:sp>
      <p:pic>
        <p:nvPicPr>
          <p:cNvPr id="560" name="Google Shape;560;g31b018454dd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1b018454dd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3851"/>
            <a:ext cx="8839198" cy="523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076942ba32_0_38"/>
          <p:cNvSpPr txBox="1"/>
          <p:nvPr/>
        </p:nvSpPr>
        <p:spPr>
          <a:xfrm>
            <a:off x="6080500" y="4834500"/>
            <a:ext cx="1704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DEMO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7ec928215_0_1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Conclusiones</a:t>
            </a:r>
            <a:endParaRPr/>
          </a:p>
        </p:txBody>
      </p:sp>
      <p:sp>
        <p:nvSpPr>
          <p:cNvPr id="573" name="Google Shape;573;g2f7ec928215_0_1"/>
          <p:cNvSpPr txBox="1"/>
          <p:nvPr>
            <p:ph idx="1" type="body"/>
          </p:nvPr>
        </p:nvSpPr>
        <p:spPr>
          <a:xfrm>
            <a:off x="2837350" y="2976675"/>
            <a:ext cx="34119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“La gestión robusta asegura un desarrollo impecable.”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74" name="Google Shape;574;g2f7ec92821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050" y="3335750"/>
            <a:ext cx="1590000" cy="1590000"/>
          </a:xfrm>
          <a:prstGeom prst="ellipse">
            <a:avLst/>
          </a:prstGeom>
          <a:solidFill>
            <a:srgbClr val="88888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5" name="Google Shape;575;g2f7ec928215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7650" y="3348650"/>
            <a:ext cx="1538100" cy="1564200"/>
          </a:xfrm>
          <a:prstGeom prst="ellipse">
            <a:avLst/>
          </a:prstGeom>
          <a:solidFill>
            <a:srgbClr val="88888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6" name="Google Shape;576;g2f7ec928215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8300" y="1222923"/>
            <a:ext cx="1590000" cy="15900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7" name="Google Shape;577;g2f7ec928215_0_1"/>
          <p:cNvSpPr txBox="1"/>
          <p:nvPr>
            <p:ph idx="1" type="body"/>
          </p:nvPr>
        </p:nvSpPr>
        <p:spPr>
          <a:xfrm>
            <a:off x="200000" y="5160725"/>
            <a:ext cx="2900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“Una solución bien diseñada transforma la experiencia.”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78" name="Google Shape;578;g2f7ec928215_0_1"/>
          <p:cNvSpPr txBox="1"/>
          <p:nvPr>
            <p:ph idx="1" type="body"/>
          </p:nvPr>
        </p:nvSpPr>
        <p:spPr>
          <a:xfrm>
            <a:off x="5797200" y="5094250"/>
            <a:ext cx="3039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“Sin innovación y adaptabilidad, no se logra el progreso.”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79" name="Google Shape;579;g2f7ec928215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"/>
          <p:cNvSpPr txBox="1"/>
          <p:nvPr>
            <p:ph type="ctrTitle"/>
          </p:nvPr>
        </p:nvSpPr>
        <p:spPr>
          <a:xfrm>
            <a:off x="899592" y="2420888"/>
            <a:ext cx="4824536" cy="230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>
                <a:solidFill>
                  <a:srgbClr val="EB5B21"/>
                </a:solidFill>
              </a:rPr>
              <a:t>M</a:t>
            </a:r>
            <a:r>
              <a:rPr lang="en-US"/>
              <a:t>uchas</a:t>
            </a:r>
            <a:br>
              <a:rPr lang="en-US"/>
            </a:br>
            <a:r>
              <a:rPr lang="en-US"/>
              <a:t>Gracias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3a0be1bb_2_0"/>
          <p:cNvSpPr txBox="1"/>
          <p:nvPr>
            <p:ph idx="1" type="body"/>
          </p:nvPr>
        </p:nvSpPr>
        <p:spPr>
          <a:xfrm>
            <a:off x="370800" y="1162526"/>
            <a:ext cx="8402400" cy="28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Procesos simplificados para arrendar fácil y sencillo.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Confianza y Seguridad en cada proceso.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Adaptación a tendencia actuales para ofrecer soluciones que se ajustan a las necesidades del cliente </a:t>
            </a:r>
            <a:endParaRPr sz="2800"/>
          </a:p>
        </p:txBody>
      </p:sp>
      <p:sp>
        <p:nvSpPr>
          <p:cNvPr id="153" name="Google Shape;153;g2f73a0be1bb_2_0"/>
          <p:cNvSpPr txBox="1"/>
          <p:nvPr>
            <p:ph type="title"/>
          </p:nvPr>
        </p:nvSpPr>
        <p:spPr>
          <a:xfrm>
            <a:off x="924087" y="-1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Necesidades</a:t>
            </a:r>
            <a:endParaRPr/>
          </a:p>
        </p:txBody>
      </p:sp>
      <p:pic>
        <p:nvPicPr>
          <p:cNvPr id="154" name="Google Shape;154;g2f73a0be1bb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f73a0be1bb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7088" y="4686038"/>
            <a:ext cx="909275" cy="9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73a0be1bb_1_0"/>
          <p:cNvSpPr txBox="1"/>
          <p:nvPr>
            <p:ph type="title"/>
          </p:nvPr>
        </p:nvSpPr>
        <p:spPr>
          <a:xfrm>
            <a:off x="904512" y="-1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Solución</a:t>
            </a:r>
            <a:endParaRPr/>
          </a:p>
        </p:txBody>
      </p:sp>
      <p:sp>
        <p:nvSpPr>
          <p:cNvPr id="162" name="Google Shape;162;g2f73a0be1bb_1_0"/>
          <p:cNvSpPr txBox="1"/>
          <p:nvPr>
            <p:ph idx="1" type="body"/>
          </p:nvPr>
        </p:nvSpPr>
        <p:spPr>
          <a:xfrm>
            <a:off x="370800" y="1044575"/>
            <a:ext cx="5595900" cy="54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Implementar una plataforma web de e-commerce que conecta directamente a arrendadores y arrendatarios.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Permite a PYMES y pequeños agricultores acceder a maquinarias y vehículos. 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Esto no solo reduce costos, sino que también ofrece un proceso más transparente y accesible. 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La plataforma se diseñará para ser intuitiva, fácil de usar y segura, optimizando la experiencia del usuario y garantizando transacciones confiables.</a:t>
            </a:r>
            <a:endParaRPr sz="2300"/>
          </a:p>
        </p:txBody>
      </p:sp>
      <p:pic>
        <p:nvPicPr>
          <p:cNvPr id="163" name="Google Shape;163;g2f73a0be1b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f73a0be1bb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5800" y="1373400"/>
            <a:ext cx="1113850" cy="11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f73a0be1bb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3563" y="5170025"/>
            <a:ext cx="1038324" cy="10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f73a0be1bb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37963" y="3316325"/>
            <a:ext cx="989524" cy="9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73a0be1bb_2_5"/>
          <p:cNvSpPr txBox="1"/>
          <p:nvPr>
            <p:ph type="title"/>
          </p:nvPr>
        </p:nvSpPr>
        <p:spPr>
          <a:xfrm>
            <a:off x="904512" y="-1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Arquitectura</a:t>
            </a:r>
            <a:endParaRPr/>
          </a:p>
        </p:txBody>
      </p:sp>
      <p:pic>
        <p:nvPicPr>
          <p:cNvPr id="172" name="Google Shape;172;g2f73a0be1bb_2_5" title="MachineTrek.drawi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500" y="801450"/>
            <a:ext cx="7827002" cy="6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f73a0be1bb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76942ba32_0_0"/>
          <p:cNvSpPr txBox="1"/>
          <p:nvPr>
            <p:ph type="title"/>
          </p:nvPr>
        </p:nvSpPr>
        <p:spPr>
          <a:xfrm>
            <a:off x="842587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Modelo de Datos</a:t>
            </a:r>
            <a:endParaRPr/>
          </a:p>
        </p:txBody>
      </p:sp>
      <p:pic>
        <p:nvPicPr>
          <p:cNvPr id="179" name="Google Shape;179;g3076942ba3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076942ba32_0_0" title="DiagramaDatos.drawi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325" y="801450"/>
            <a:ext cx="7123802" cy="60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73a0be1bb_2_22"/>
          <p:cNvSpPr txBox="1"/>
          <p:nvPr>
            <p:ph type="title"/>
          </p:nvPr>
        </p:nvSpPr>
        <p:spPr>
          <a:xfrm>
            <a:off x="842587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Metodología</a:t>
            </a:r>
            <a:endParaRPr/>
          </a:p>
        </p:txBody>
      </p:sp>
      <p:pic>
        <p:nvPicPr>
          <p:cNvPr id="187" name="Google Shape;187;g2f73a0be1bb_2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674" y="2881125"/>
            <a:ext cx="6655875" cy="37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f73a0be1bb_2_22"/>
          <p:cNvSpPr txBox="1"/>
          <p:nvPr/>
        </p:nvSpPr>
        <p:spPr>
          <a:xfrm>
            <a:off x="468450" y="994825"/>
            <a:ext cx="7533900" cy="47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Usamos Scrum en MachineTrek para trabajar de manera flexible, enfocándonos en tareas clave por Sprint. Esto optimiza el arrendamiento de vehículos y mejora la experiencia del usuario.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f73a0be1bb_2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2010-02-01T08:03:16Z</dcterms:created>
  <dc:creator>Slide Members by HS.SEO</dc:creator>
</cp:coreProperties>
</file>